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9900CC"/>
    <a:srgbClr val="66FF66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9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D67-0C98-45D2-A1B5-5464BCA80B57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AFB9-140E-4357-9DEF-698D4DC255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33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D67-0C98-45D2-A1B5-5464BCA80B57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AFB9-140E-4357-9DEF-698D4DC255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8261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D67-0C98-45D2-A1B5-5464BCA80B57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AFB9-140E-4357-9DEF-698D4DC255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087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D67-0C98-45D2-A1B5-5464BCA80B57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AFB9-140E-4357-9DEF-698D4DC255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468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D67-0C98-45D2-A1B5-5464BCA80B57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AFB9-140E-4357-9DEF-698D4DC255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9384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D67-0C98-45D2-A1B5-5464BCA80B57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AFB9-140E-4357-9DEF-698D4DC255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988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D67-0C98-45D2-A1B5-5464BCA80B57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AFB9-140E-4357-9DEF-698D4DC255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763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D67-0C98-45D2-A1B5-5464BCA80B57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AFB9-140E-4357-9DEF-698D4DC255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652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D67-0C98-45D2-A1B5-5464BCA80B57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AFB9-140E-4357-9DEF-698D4DC255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285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D67-0C98-45D2-A1B5-5464BCA80B57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AFB9-140E-4357-9DEF-698D4DC255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4318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DD67-0C98-45D2-A1B5-5464BCA80B57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AFB9-140E-4357-9DEF-698D4DC255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976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9DD67-0C98-45D2-A1B5-5464BCA80B57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AAFB9-140E-4357-9DEF-698D4DC255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072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hyperlink" Target="https://www.laclassededefine.fr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hyperlink" Target="https://www.laclassededefine.fr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hyperlink" Target="https://www.laclassededefine.f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10196" y="1620102"/>
            <a:ext cx="6686446" cy="4048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31" u="sng" dirty="0">
                <a:latin typeface="Comic Sans MS" panose="030F0702030302020204" pitchFamily="66" charset="0"/>
              </a:rPr>
              <a:t>Remets les mots dans l’ordre pour former une </a:t>
            </a:r>
            <a:r>
              <a:rPr lang="fr-FR" sz="2031" u="sng" dirty="0" smtClean="0">
                <a:latin typeface="Comic Sans MS" panose="030F0702030302020204" pitchFamily="66" charset="0"/>
              </a:rPr>
              <a:t>phrase:</a:t>
            </a:r>
            <a:endParaRPr lang="fr-FR" sz="2031" u="sng" dirty="0">
              <a:latin typeface="Comic Sans MS" panose="030F0702030302020204" pitchFamily="66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187869"/>
              </p:ext>
            </p:extLst>
          </p:nvPr>
        </p:nvGraphicFramePr>
        <p:xfrm>
          <a:off x="842739" y="2323075"/>
          <a:ext cx="8739980" cy="55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7996"/>
                <a:gridCol w="1747996"/>
                <a:gridCol w="1747996"/>
                <a:gridCol w="1747996"/>
                <a:gridCol w="1747996"/>
              </a:tblGrid>
              <a:tr h="550334"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solidFill>
                          <a:schemeClr val="bg1">
                            <a:lumMod val="7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132174"/>
              </p:ext>
            </p:extLst>
          </p:nvPr>
        </p:nvGraphicFramePr>
        <p:xfrm>
          <a:off x="842739" y="3189850"/>
          <a:ext cx="8739980" cy="55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7996"/>
                <a:gridCol w="1747996"/>
                <a:gridCol w="1747996"/>
                <a:gridCol w="1747996"/>
                <a:gridCol w="1747996"/>
              </a:tblGrid>
              <a:tr h="55033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079563"/>
              </p:ext>
            </p:extLst>
          </p:nvPr>
        </p:nvGraphicFramePr>
        <p:xfrm>
          <a:off x="842739" y="4056625"/>
          <a:ext cx="8739980" cy="55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7996"/>
                <a:gridCol w="1747996"/>
                <a:gridCol w="1747996"/>
                <a:gridCol w="1747996"/>
                <a:gridCol w="1747996"/>
              </a:tblGrid>
              <a:tr h="55033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FF99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709215"/>
              </p:ext>
            </p:extLst>
          </p:nvPr>
        </p:nvGraphicFramePr>
        <p:xfrm>
          <a:off x="842739" y="4995631"/>
          <a:ext cx="8739980" cy="55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7996"/>
                <a:gridCol w="1747996"/>
                <a:gridCol w="1747996"/>
                <a:gridCol w="1747996"/>
                <a:gridCol w="1747996"/>
              </a:tblGrid>
              <a:tr h="55033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500" b="1" kern="1200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solidFill>
                      <a:srgbClr val="66FF6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697566"/>
              </p:ext>
            </p:extLst>
          </p:nvPr>
        </p:nvGraphicFramePr>
        <p:xfrm>
          <a:off x="842739" y="5852087"/>
          <a:ext cx="8739980" cy="55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7996"/>
                <a:gridCol w="1747996"/>
                <a:gridCol w="1747996"/>
                <a:gridCol w="1747996"/>
                <a:gridCol w="1747996"/>
              </a:tblGrid>
              <a:tr h="550334"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solidFill>
                          <a:schemeClr val="bg1">
                            <a:lumMod val="7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>
                    <a:solidFill>
                      <a:srgbClr val="9900CC"/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 descr="éducadho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8" t="83120" r="76719" b="9783"/>
          <a:stretch/>
        </p:blipFill>
        <p:spPr>
          <a:xfrm>
            <a:off x="264889" y="2407345"/>
            <a:ext cx="495300" cy="381794"/>
          </a:xfrm>
          <a:prstGeom prst="rect">
            <a:avLst/>
          </a:prstGeom>
        </p:spPr>
      </p:pic>
      <p:pic>
        <p:nvPicPr>
          <p:cNvPr id="12" name="Image 11" descr="éducadho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8" t="40555" r="69329" b="53890"/>
          <a:stretch/>
        </p:blipFill>
        <p:spPr>
          <a:xfrm>
            <a:off x="275208" y="3310235"/>
            <a:ext cx="474663" cy="309563"/>
          </a:xfrm>
          <a:prstGeom prst="rect">
            <a:avLst/>
          </a:prstGeom>
        </p:spPr>
      </p:pic>
      <p:pic>
        <p:nvPicPr>
          <p:cNvPr id="13" name="Image 12" descr="éducadho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3" t="40185" r="39284" b="52963"/>
          <a:stretch/>
        </p:blipFill>
        <p:spPr>
          <a:xfrm>
            <a:off x="275208" y="4134015"/>
            <a:ext cx="515938" cy="381794"/>
          </a:xfrm>
          <a:prstGeom prst="rect">
            <a:avLst/>
          </a:prstGeom>
        </p:spPr>
      </p:pic>
      <p:pic>
        <p:nvPicPr>
          <p:cNvPr id="14" name="Image 13" descr="éducadhoc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79624" r="24467" b="9296"/>
          <a:stretch/>
        </p:blipFill>
        <p:spPr>
          <a:xfrm>
            <a:off x="259512" y="4995632"/>
            <a:ext cx="490359" cy="490359"/>
          </a:xfrm>
          <a:prstGeom prst="rect">
            <a:avLst/>
          </a:prstGeom>
        </p:spPr>
      </p:pic>
      <p:pic>
        <p:nvPicPr>
          <p:cNvPr id="15" name="Image 14" descr="éducadhoc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6" t="40751" r="35653" b="13052"/>
          <a:stretch/>
        </p:blipFill>
        <p:spPr>
          <a:xfrm>
            <a:off x="243088" y="5860686"/>
            <a:ext cx="523205" cy="474939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088" y="305186"/>
            <a:ext cx="1376956" cy="177797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 rot="942165">
            <a:off x="1486101" y="433130"/>
            <a:ext cx="3526927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5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avie" panose="04040805050809020602" pitchFamily="82" charset="0"/>
              </a:rPr>
              <a:t>Mettons</a:t>
            </a:r>
            <a:endParaRPr lang="fr-FR" sz="45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avie" panose="04040805050809020602" pitchFamily="82" charset="0"/>
            </a:endParaRPr>
          </a:p>
        </p:txBody>
      </p:sp>
      <p:sp>
        <p:nvSpPr>
          <p:cNvPr id="20" name="Rectangle 19"/>
          <p:cNvSpPr/>
          <p:nvPr/>
        </p:nvSpPr>
        <p:spPr>
          <a:xfrm rot="20462388">
            <a:off x="4794484" y="450490"/>
            <a:ext cx="114165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50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avie" panose="04040805050809020602" pitchFamily="82" charset="0"/>
              </a:rPr>
              <a:t>de</a:t>
            </a:r>
            <a:endParaRPr lang="fr-FR" sz="50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avie" panose="04040805050809020602" pitchFamily="8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37527" y="369656"/>
            <a:ext cx="3347391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50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avie" panose="04040805050809020602" pitchFamily="82" charset="0"/>
              </a:rPr>
              <a:t>l’ordre!</a:t>
            </a:r>
            <a:endParaRPr lang="fr-FR" sz="50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avie" panose="04040805050809020602" pitchFamily="82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8376373" y="1014991"/>
            <a:ext cx="1329742" cy="1289201"/>
          </a:xfrm>
          <a:prstGeom prst="rect">
            <a:avLst/>
          </a:prstGeom>
        </p:spPr>
      </p:pic>
      <p:sp>
        <p:nvSpPr>
          <p:cNvPr id="23" name="Ellipse 22"/>
          <p:cNvSpPr/>
          <p:nvPr/>
        </p:nvSpPr>
        <p:spPr>
          <a:xfrm>
            <a:off x="9284918" y="140351"/>
            <a:ext cx="523462" cy="51703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/>
              <a:t>1</a:t>
            </a:r>
            <a:endParaRPr lang="fr-FR" sz="2500" b="1" dirty="0"/>
          </a:p>
        </p:txBody>
      </p:sp>
      <p:pic>
        <p:nvPicPr>
          <p:cNvPr id="24" name="Image 23">
            <a:hlinkClick r:id="rId9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104" y="666930"/>
            <a:ext cx="552276" cy="55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29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10196" y="1620102"/>
            <a:ext cx="6686446" cy="4048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31" u="sng" dirty="0">
                <a:latin typeface="Comic Sans MS" panose="030F0702030302020204" pitchFamily="66" charset="0"/>
              </a:rPr>
              <a:t>Remets les mots dans l’ordre pour former une </a:t>
            </a:r>
            <a:r>
              <a:rPr lang="fr-FR" sz="2031" u="sng" dirty="0" smtClean="0">
                <a:latin typeface="Comic Sans MS" panose="030F0702030302020204" pitchFamily="66" charset="0"/>
              </a:rPr>
              <a:t>phrase:</a:t>
            </a:r>
            <a:endParaRPr lang="fr-FR" sz="2031" u="sng" dirty="0">
              <a:latin typeface="Comic Sans MS" panose="030F0702030302020204" pitchFamily="66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350574"/>
              </p:ext>
            </p:extLst>
          </p:nvPr>
        </p:nvGraphicFramePr>
        <p:xfrm>
          <a:off x="842739" y="2323075"/>
          <a:ext cx="8739980" cy="55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9980"/>
              </a:tblGrid>
              <a:tr h="550334"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 descr="éducadho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8" t="83120" r="76719" b="9783"/>
          <a:stretch/>
        </p:blipFill>
        <p:spPr>
          <a:xfrm>
            <a:off x="139700" y="2352118"/>
            <a:ext cx="620489" cy="478294"/>
          </a:xfrm>
          <a:prstGeom prst="rect">
            <a:avLst/>
          </a:prstGeom>
        </p:spPr>
      </p:pic>
      <p:pic>
        <p:nvPicPr>
          <p:cNvPr id="12" name="Image 11" descr="éducadho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8" t="40555" r="69329" b="53890"/>
          <a:stretch/>
        </p:blipFill>
        <p:spPr>
          <a:xfrm>
            <a:off x="124330" y="3239501"/>
            <a:ext cx="635859" cy="414691"/>
          </a:xfrm>
          <a:prstGeom prst="rect">
            <a:avLst/>
          </a:prstGeom>
        </p:spPr>
      </p:pic>
      <p:pic>
        <p:nvPicPr>
          <p:cNvPr id="13" name="Image 12" descr="éducadho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3" t="40185" r="39284" b="52963"/>
          <a:stretch/>
        </p:blipFill>
        <p:spPr>
          <a:xfrm>
            <a:off x="179621" y="4063281"/>
            <a:ext cx="611525" cy="452528"/>
          </a:xfrm>
          <a:prstGeom prst="rect">
            <a:avLst/>
          </a:prstGeom>
        </p:spPr>
      </p:pic>
      <p:pic>
        <p:nvPicPr>
          <p:cNvPr id="14" name="Image 13" descr="éducadhoc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79624" r="24467" b="9296"/>
          <a:stretch/>
        </p:blipFill>
        <p:spPr>
          <a:xfrm>
            <a:off x="259512" y="4995632"/>
            <a:ext cx="490359" cy="490359"/>
          </a:xfrm>
          <a:prstGeom prst="rect">
            <a:avLst/>
          </a:prstGeom>
        </p:spPr>
      </p:pic>
      <p:pic>
        <p:nvPicPr>
          <p:cNvPr id="15" name="Image 14" descr="éducadhoc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6" t="40751" r="35653" b="13052"/>
          <a:stretch/>
        </p:blipFill>
        <p:spPr>
          <a:xfrm>
            <a:off x="243088" y="5860686"/>
            <a:ext cx="523205" cy="474939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986" y="1046431"/>
            <a:ext cx="801694" cy="103517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 rot="942165">
            <a:off x="2470510" y="612413"/>
            <a:ext cx="287106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5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avie" panose="04040805050809020602" pitchFamily="82" charset="0"/>
              </a:rPr>
              <a:t>Mettons</a:t>
            </a:r>
            <a:endParaRPr lang="fr-FR" sz="35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avie" panose="04040805050809020602" pitchFamily="82" charset="0"/>
            </a:endParaRPr>
          </a:p>
        </p:txBody>
      </p:sp>
      <p:sp>
        <p:nvSpPr>
          <p:cNvPr id="20" name="Rectangle 19"/>
          <p:cNvSpPr/>
          <p:nvPr/>
        </p:nvSpPr>
        <p:spPr>
          <a:xfrm rot="20462388">
            <a:off x="5144440" y="520606"/>
            <a:ext cx="854721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5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avie" panose="04040805050809020602" pitchFamily="82" charset="0"/>
              </a:rPr>
              <a:t>de</a:t>
            </a:r>
            <a:endParaRPr lang="fr-FR" sz="35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avie" panose="04040805050809020602" pitchFamily="8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411214" y="369656"/>
            <a:ext cx="2400016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5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avie" panose="04040805050809020602" pitchFamily="82" charset="0"/>
              </a:rPr>
              <a:t>l’ordre!</a:t>
            </a:r>
            <a:endParaRPr lang="fr-FR" sz="35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avie" panose="04040805050809020602" pitchFamily="82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8376373" y="1014991"/>
            <a:ext cx="1329742" cy="1289201"/>
          </a:xfrm>
          <a:prstGeom prst="rect">
            <a:avLst/>
          </a:prstGeom>
        </p:spPr>
      </p:pic>
      <p:sp>
        <p:nvSpPr>
          <p:cNvPr id="23" name="Ellipse 22"/>
          <p:cNvSpPr/>
          <p:nvPr/>
        </p:nvSpPr>
        <p:spPr>
          <a:xfrm>
            <a:off x="9284918" y="140351"/>
            <a:ext cx="523462" cy="51703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/>
              <a:t>1</a:t>
            </a:r>
            <a:endParaRPr lang="fr-FR" sz="2500" b="1" dirty="0"/>
          </a:p>
        </p:txBody>
      </p:sp>
      <p:sp>
        <p:nvSpPr>
          <p:cNvPr id="2" name="Rectangle à coins arrondis 1"/>
          <p:cNvSpPr/>
          <p:nvPr/>
        </p:nvSpPr>
        <p:spPr>
          <a:xfrm>
            <a:off x="139700" y="290498"/>
            <a:ext cx="2108200" cy="54557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354574"/>
              </p:ext>
            </p:extLst>
          </p:nvPr>
        </p:nvGraphicFramePr>
        <p:xfrm>
          <a:off x="842739" y="3171528"/>
          <a:ext cx="8739980" cy="55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9980"/>
              </a:tblGrid>
              <a:tr h="550334"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215572"/>
              </p:ext>
            </p:extLst>
          </p:nvPr>
        </p:nvGraphicFramePr>
        <p:xfrm>
          <a:off x="842739" y="4049745"/>
          <a:ext cx="8739980" cy="55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9980"/>
              </a:tblGrid>
              <a:tr h="550334"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900900"/>
              </p:ext>
            </p:extLst>
          </p:nvPr>
        </p:nvGraphicFramePr>
        <p:xfrm>
          <a:off x="875986" y="4965644"/>
          <a:ext cx="8739980" cy="55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9980"/>
              </a:tblGrid>
              <a:tr h="550334"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226330"/>
              </p:ext>
            </p:extLst>
          </p:nvPr>
        </p:nvGraphicFramePr>
        <p:xfrm>
          <a:off x="875986" y="5860686"/>
          <a:ext cx="8739980" cy="55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9980"/>
              </a:tblGrid>
              <a:tr h="550334"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solidFill>
                          <a:sysClr val="windowText" lastClr="0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8" name="Image 27">
            <a:hlinkClick r:id="rId9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511" y="674291"/>
            <a:ext cx="552276" cy="55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529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à coins arrondis 51"/>
          <p:cNvSpPr/>
          <p:nvPr/>
        </p:nvSpPr>
        <p:spPr>
          <a:xfrm>
            <a:off x="691356" y="4887419"/>
            <a:ext cx="1639720" cy="528034"/>
          </a:xfrm>
          <a:prstGeom prst="roundRect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Un</a:t>
            </a:r>
            <a:endParaRPr lang="fr-FR" sz="2500" b="1" dirty="0">
              <a:latin typeface="Comic Sans MS" panose="030F0702030302020204" pitchFamily="66" charset="0"/>
            </a:endParaRPr>
          </a:p>
        </p:txBody>
      </p:sp>
      <p:sp>
        <p:nvSpPr>
          <p:cNvPr id="43" name="Rectangle à coins arrondis 42"/>
          <p:cNvSpPr/>
          <p:nvPr/>
        </p:nvSpPr>
        <p:spPr>
          <a:xfrm>
            <a:off x="712757" y="4143274"/>
            <a:ext cx="1639720" cy="528034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Le</a:t>
            </a:r>
            <a:endParaRPr lang="fr-FR" sz="2500" b="1" dirty="0">
              <a:latin typeface="Comic Sans MS" panose="030F0702030302020204" pitchFamily="66" charset="0"/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691356" y="3349003"/>
            <a:ext cx="1639720" cy="528034"/>
          </a:xfrm>
          <a:prstGeom prst="round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Le</a:t>
            </a:r>
            <a:endParaRPr lang="fr-FR" sz="2500" b="1" dirty="0">
              <a:latin typeface="Comic Sans MS" panose="030F0702030302020204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691356" y="1717768"/>
            <a:ext cx="1639720" cy="5280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La</a:t>
            </a:r>
            <a:endParaRPr lang="fr-FR" sz="2500" b="1" dirty="0">
              <a:latin typeface="Comic Sans MS" panose="030F0702030302020204" pitchFamily="66" charset="0"/>
            </a:endParaRPr>
          </a:p>
        </p:txBody>
      </p:sp>
      <p:pic>
        <p:nvPicPr>
          <p:cNvPr id="11" name="Image 10" descr="éducadho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8" t="83120" r="76719" b="9783"/>
          <a:stretch/>
        </p:blipFill>
        <p:spPr>
          <a:xfrm>
            <a:off x="691356" y="1723203"/>
            <a:ext cx="335458" cy="258582"/>
          </a:xfrm>
          <a:prstGeom prst="rect">
            <a:avLst/>
          </a:prstGeom>
        </p:spPr>
      </p:pic>
      <p:pic>
        <p:nvPicPr>
          <p:cNvPr id="13" name="Image 12" descr="éducadho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3" t="40185" r="39284" b="52963"/>
          <a:stretch/>
        </p:blipFill>
        <p:spPr>
          <a:xfrm>
            <a:off x="712757" y="3370170"/>
            <a:ext cx="413679" cy="306122"/>
          </a:xfrm>
          <a:prstGeom prst="rect">
            <a:avLst/>
          </a:prstGeom>
        </p:spPr>
      </p:pic>
      <p:pic>
        <p:nvPicPr>
          <p:cNvPr id="14" name="Image 13" descr="éducadho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79624" r="24467" b="9296"/>
          <a:stretch/>
        </p:blipFill>
        <p:spPr>
          <a:xfrm>
            <a:off x="712757" y="4148282"/>
            <a:ext cx="374858" cy="374858"/>
          </a:xfrm>
          <a:prstGeom prst="rect">
            <a:avLst/>
          </a:prstGeom>
        </p:spPr>
      </p:pic>
      <p:pic>
        <p:nvPicPr>
          <p:cNvPr id="15" name="Image 14" descr="éducadhoc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985" b="86607" l="36252" r="63893">
                        <a14:foregroundMark x1="41462" y1="48087" x2="57525" y2="65561"/>
                        <a14:foregroundMark x1="44863" y1="57653" x2="47178" y2="64923"/>
                        <a14:foregroundMark x1="49132" y1="55740" x2="55065" y2="55740"/>
                        <a14:foregroundMark x1="56657" y1="68112" x2="58032" y2="73087"/>
                        <a14:foregroundMark x1="44935" y1="82015" x2="45731" y2="80230"/>
                        <a14:foregroundMark x1="36975" y1="52934" x2="39074" y2="496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476" t="40751" r="35653" b="13052"/>
          <a:stretch/>
        </p:blipFill>
        <p:spPr>
          <a:xfrm>
            <a:off x="749783" y="4917714"/>
            <a:ext cx="339625" cy="308294"/>
          </a:xfrm>
          <a:prstGeom prst="rect">
            <a:avLst/>
          </a:prstGeom>
        </p:spPr>
      </p:pic>
      <p:sp>
        <p:nvSpPr>
          <p:cNvPr id="16" name="Rectangle à coins arrondis 15"/>
          <p:cNvSpPr/>
          <p:nvPr/>
        </p:nvSpPr>
        <p:spPr>
          <a:xfrm>
            <a:off x="2453615" y="1717768"/>
            <a:ext cx="1639720" cy="5280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mygale</a:t>
            </a:r>
            <a:endParaRPr lang="fr-FR" sz="2500" b="1" dirty="0">
              <a:latin typeface="Comic Sans MS" panose="030F0702030302020204" pitchFamily="66" charset="0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4215874" y="1717768"/>
            <a:ext cx="1639720" cy="5280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a</a:t>
            </a:r>
            <a:endParaRPr lang="fr-FR" sz="2500" b="1" dirty="0">
              <a:latin typeface="Comic Sans MS" panose="030F0702030302020204" pitchFamily="66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5978133" y="1717768"/>
            <a:ext cx="1639720" cy="5280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hui</a:t>
            </a:r>
            <a:r>
              <a:rPr lang="fr-FR" sz="2500" b="1" dirty="0" smtClean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t</a:t>
            </a:r>
            <a:endParaRPr lang="fr-FR" sz="2500" b="1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7740392" y="1717768"/>
            <a:ext cx="1639720" cy="5280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>
                <a:latin typeface="Comic Sans MS" panose="030F0702030302020204" pitchFamily="66" charset="0"/>
              </a:rPr>
              <a:t>p</a:t>
            </a:r>
            <a:r>
              <a:rPr lang="fr-FR" sz="2500" b="1" dirty="0" smtClean="0">
                <a:latin typeface="Comic Sans MS" panose="030F0702030302020204" pitchFamily="66" charset="0"/>
              </a:rPr>
              <a:t>atte</a:t>
            </a:r>
            <a:r>
              <a:rPr lang="fr-FR" sz="2500" b="1" dirty="0" smtClean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s.</a:t>
            </a:r>
            <a:endParaRPr lang="fr-FR" sz="2500" b="1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20" name="Image 19" descr="éducadho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8" t="83120" r="76719" b="9783"/>
          <a:stretch/>
        </p:blipFill>
        <p:spPr>
          <a:xfrm>
            <a:off x="2453615" y="1716857"/>
            <a:ext cx="335458" cy="258582"/>
          </a:xfrm>
          <a:prstGeom prst="rect">
            <a:avLst/>
          </a:prstGeom>
        </p:spPr>
      </p:pic>
      <p:pic>
        <p:nvPicPr>
          <p:cNvPr id="21" name="Image 20" descr="éducadho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8" t="83120" r="76719" b="9783"/>
          <a:stretch/>
        </p:blipFill>
        <p:spPr>
          <a:xfrm>
            <a:off x="4215874" y="1732306"/>
            <a:ext cx="335458" cy="258582"/>
          </a:xfrm>
          <a:prstGeom prst="rect">
            <a:avLst/>
          </a:prstGeom>
        </p:spPr>
      </p:pic>
      <p:pic>
        <p:nvPicPr>
          <p:cNvPr id="22" name="Image 21" descr="éducadho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8" t="83120" r="76719" b="9783"/>
          <a:stretch/>
        </p:blipFill>
        <p:spPr>
          <a:xfrm>
            <a:off x="5949527" y="1721828"/>
            <a:ext cx="335458" cy="258582"/>
          </a:xfrm>
          <a:prstGeom prst="rect">
            <a:avLst/>
          </a:prstGeom>
        </p:spPr>
      </p:pic>
      <p:pic>
        <p:nvPicPr>
          <p:cNvPr id="23" name="Image 22" descr="éducadho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8" t="83120" r="76719" b="9783"/>
          <a:stretch/>
        </p:blipFill>
        <p:spPr>
          <a:xfrm>
            <a:off x="7740392" y="1732306"/>
            <a:ext cx="335458" cy="258582"/>
          </a:xfrm>
          <a:prstGeom prst="rect">
            <a:avLst/>
          </a:prstGeom>
        </p:spPr>
      </p:pic>
      <p:sp>
        <p:nvSpPr>
          <p:cNvPr id="24" name="Rectangle à coins arrondis 23"/>
          <p:cNvSpPr/>
          <p:nvPr/>
        </p:nvSpPr>
        <p:spPr>
          <a:xfrm>
            <a:off x="691356" y="2536014"/>
            <a:ext cx="1639720" cy="52803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Le</a:t>
            </a:r>
            <a:endParaRPr lang="fr-FR" sz="2500" b="1" dirty="0">
              <a:latin typeface="Comic Sans MS" panose="030F0702030302020204" pitchFamily="66" charset="0"/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2453615" y="2536014"/>
            <a:ext cx="1639720" cy="52803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boa</a:t>
            </a:r>
            <a:endParaRPr lang="fr-FR" sz="2500" b="1" dirty="0">
              <a:latin typeface="Comic Sans MS" panose="030F0702030302020204" pitchFamily="66" charset="0"/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4215874" y="2536014"/>
            <a:ext cx="1639720" cy="52803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avale</a:t>
            </a:r>
            <a:endParaRPr lang="fr-FR" sz="2500" b="1" dirty="0">
              <a:latin typeface="Comic Sans MS" panose="030F0702030302020204" pitchFamily="66" charset="0"/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5978133" y="2536014"/>
            <a:ext cx="1639720" cy="52803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une</a:t>
            </a:r>
            <a:endParaRPr lang="fr-FR" sz="2500" b="1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7740392" y="2536014"/>
            <a:ext cx="1639720" cy="52803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banane</a:t>
            </a:r>
            <a:r>
              <a:rPr lang="fr-FR" sz="2500" dirty="0" smtClean="0">
                <a:latin typeface="Comic Sans MS" panose="030F0702030302020204" pitchFamily="66" charset="0"/>
              </a:rPr>
              <a:t>.</a:t>
            </a:r>
            <a:endParaRPr lang="fr-FR" sz="2500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29" name="Image 28" descr="éducadhoc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8" t="40555" r="69329" b="53890"/>
          <a:stretch/>
        </p:blipFill>
        <p:spPr>
          <a:xfrm>
            <a:off x="712757" y="2595211"/>
            <a:ext cx="314057" cy="204820"/>
          </a:xfrm>
          <a:prstGeom prst="rect">
            <a:avLst/>
          </a:prstGeom>
        </p:spPr>
      </p:pic>
      <p:pic>
        <p:nvPicPr>
          <p:cNvPr id="30" name="Image 29" descr="éducadhoc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8" t="40555" r="69329" b="53890"/>
          <a:stretch/>
        </p:blipFill>
        <p:spPr>
          <a:xfrm>
            <a:off x="2484950" y="2595211"/>
            <a:ext cx="314057" cy="204820"/>
          </a:xfrm>
          <a:prstGeom prst="rect">
            <a:avLst/>
          </a:prstGeom>
        </p:spPr>
      </p:pic>
      <p:pic>
        <p:nvPicPr>
          <p:cNvPr id="31" name="Image 30" descr="éducadhoc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8" t="40555" r="69329" b="53890"/>
          <a:stretch/>
        </p:blipFill>
        <p:spPr>
          <a:xfrm>
            <a:off x="4237275" y="2588129"/>
            <a:ext cx="314057" cy="204820"/>
          </a:xfrm>
          <a:prstGeom prst="rect">
            <a:avLst/>
          </a:prstGeom>
        </p:spPr>
      </p:pic>
      <p:pic>
        <p:nvPicPr>
          <p:cNvPr id="32" name="Image 31" descr="éducadhoc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8" t="40555" r="69329" b="53890"/>
          <a:stretch/>
        </p:blipFill>
        <p:spPr>
          <a:xfrm>
            <a:off x="5978133" y="2575251"/>
            <a:ext cx="314057" cy="204820"/>
          </a:xfrm>
          <a:prstGeom prst="rect">
            <a:avLst/>
          </a:prstGeom>
        </p:spPr>
      </p:pic>
      <p:pic>
        <p:nvPicPr>
          <p:cNvPr id="33" name="Image 32" descr="éducadhoc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8" t="40555" r="69329" b="53890"/>
          <a:stretch/>
        </p:blipFill>
        <p:spPr>
          <a:xfrm>
            <a:off x="7740392" y="2575251"/>
            <a:ext cx="314057" cy="204820"/>
          </a:xfrm>
          <a:prstGeom prst="rect">
            <a:avLst/>
          </a:prstGeom>
        </p:spPr>
      </p:pic>
      <p:sp>
        <p:nvSpPr>
          <p:cNvPr id="35" name="Rectangle à coins arrondis 34"/>
          <p:cNvSpPr/>
          <p:nvPr/>
        </p:nvSpPr>
        <p:spPr>
          <a:xfrm>
            <a:off x="2453615" y="3349003"/>
            <a:ext cx="1639720" cy="528034"/>
          </a:xfrm>
          <a:prstGeom prst="round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cha</a:t>
            </a:r>
            <a:r>
              <a:rPr lang="fr-FR" sz="2500" b="1" dirty="0" smtClean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t</a:t>
            </a:r>
            <a:endParaRPr lang="fr-FR" sz="2500" b="1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Rectangle à coins arrondis 35"/>
          <p:cNvSpPr/>
          <p:nvPr/>
        </p:nvSpPr>
        <p:spPr>
          <a:xfrm>
            <a:off x="4215874" y="3349003"/>
            <a:ext cx="1639720" cy="528034"/>
          </a:xfrm>
          <a:prstGeom prst="round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dirty="0" smtClean="0">
                <a:latin typeface="Comic Sans MS" panose="030F0702030302020204" pitchFamily="66" charset="0"/>
              </a:rPr>
              <a:t>  </a:t>
            </a:r>
            <a:r>
              <a:rPr lang="fr-FR" sz="2500" b="1" dirty="0" smtClean="0">
                <a:latin typeface="Comic Sans MS" panose="030F0702030302020204" pitchFamily="66" charset="0"/>
              </a:rPr>
              <a:t>chasse</a:t>
            </a:r>
            <a:endParaRPr lang="fr-FR" sz="2500" b="1" dirty="0">
              <a:latin typeface="Comic Sans MS" panose="030F0702030302020204" pitchFamily="66" charset="0"/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5978133" y="3349003"/>
            <a:ext cx="1639720" cy="528034"/>
          </a:xfrm>
          <a:prstGeom prst="round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un</a:t>
            </a:r>
            <a:endParaRPr lang="fr-FR" sz="2500" b="1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Rectangle à coins arrondis 37"/>
          <p:cNvSpPr/>
          <p:nvPr/>
        </p:nvSpPr>
        <p:spPr>
          <a:xfrm>
            <a:off x="7740392" y="3349003"/>
            <a:ext cx="1639720" cy="528034"/>
          </a:xfrm>
          <a:prstGeom prst="round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dirty="0" smtClean="0">
                <a:latin typeface="Comic Sans MS" panose="030F0702030302020204" pitchFamily="66" charset="0"/>
              </a:rPr>
              <a:t> </a:t>
            </a:r>
            <a:r>
              <a:rPr lang="fr-FR" sz="2500" b="1" dirty="0" smtClean="0">
                <a:latin typeface="Comic Sans MS" panose="030F0702030302020204" pitchFamily="66" charset="0"/>
              </a:rPr>
              <a:t>mulo</a:t>
            </a:r>
            <a:r>
              <a:rPr lang="fr-FR" sz="2500" b="1" dirty="0" smtClean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t</a:t>
            </a:r>
            <a:r>
              <a:rPr lang="fr-FR" sz="2500" dirty="0" smtClean="0">
                <a:latin typeface="Comic Sans MS" panose="030F0702030302020204" pitchFamily="66" charset="0"/>
              </a:rPr>
              <a:t>.</a:t>
            </a:r>
            <a:endParaRPr lang="fr-FR" sz="2500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9" name="Image 38" descr="éducadho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3" t="40185" r="39284" b="52963"/>
          <a:stretch/>
        </p:blipFill>
        <p:spPr>
          <a:xfrm>
            <a:off x="2484950" y="3378622"/>
            <a:ext cx="413679" cy="306122"/>
          </a:xfrm>
          <a:prstGeom prst="rect">
            <a:avLst/>
          </a:prstGeom>
        </p:spPr>
      </p:pic>
      <p:pic>
        <p:nvPicPr>
          <p:cNvPr id="40" name="Image 39" descr="éducadho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3" t="40185" r="39284" b="52963"/>
          <a:stretch/>
        </p:blipFill>
        <p:spPr>
          <a:xfrm>
            <a:off x="4237275" y="3370170"/>
            <a:ext cx="413679" cy="306122"/>
          </a:xfrm>
          <a:prstGeom prst="rect">
            <a:avLst/>
          </a:prstGeom>
        </p:spPr>
      </p:pic>
      <p:pic>
        <p:nvPicPr>
          <p:cNvPr id="41" name="Image 40" descr="éducadho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3" t="40185" r="39284" b="52963"/>
          <a:stretch/>
        </p:blipFill>
        <p:spPr>
          <a:xfrm>
            <a:off x="5978133" y="3367695"/>
            <a:ext cx="413679" cy="306122"/>
          </a:xfrm>
          <a:prstGeom prst="rect">
            <a:avLst/>
          </a:prstGeom>
        </p:spPr>
      </p:pic>
      <p:pic>
        <p:nvPicPr>
          <p:cNvPr id="42" name="Image 41" descr="éducadho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3" t="40185" r="39284" b="52963"/>
          <a:stretch/>
        </p:blipFill>
        <p:spPr>
          <a:xfrm>
            <a:off x="7740392" y="3349003"/>
            <a:ext cx="413679" cy="306122"/>
          </a:xfrm>
          <a:prstGeom prst="rect">
            <a:avLst/>
          </a:prstGeom>
        </p:spPr>
      </p:pic>
      <p:sp>
        <p:nvSpPr>
          <p:cNvPr id="44" name="Rectangle à coins arrondis 43"/>
          <p:cNvSpPr/>
          <p:nvPr/>
        </p:nvSpPr>
        <p:spPr>
          <a:xfrm>
            <a:off x="2475016" y="4143274"/>
            <a:ext cx="1639720" cy="528034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lama</a:t>
            </a:r>
            <a:endParaRPr lang="fr-FR" sz="2500" b="1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Rectangle à coins arrondis 44"/>
          <p:cNvSpPr/>
          <p:nvPr/>
        </p:nvSpPr>
        <p:spPr>
          <a:xfrm>
            <a:off x="4237275" y="4143274"/>
            <a:ext cx="1639720" cy="528034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avale</a:t>
            </a:r>
            <a:endParaRPr lang="fr-FR" sz="2500" b="1" dirty="0">
              <a:latin typeface="Comic Sans MS" panose="030F0702030302020204" pitchFamily="66" charset="0"/>
            </a:endParaRPr>
          </a:p>
        </p:txBody>
      </p:sp>
      <p:sp>
        <p:nvSpPr>
          <p:cNvPr id="46" name="Rectangle à coins arrondis 45"/>
          <p:cNvSpPr/>
          <p:nvPr/>
        </p:nvSpPr>
        <p:spPr>
          <a:xfrm>
            <a:off x="5999534" y="4143274"/>
            <a:ext cx="1639720" cy="528034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du</a:t>
            </a:r>
            <a:endParaRPr lang="fr-FR" sz="2500" b="1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Rectangle à coins arrondis 46"/>
          <p:cNvSpPr/>
          <p:nvPr/>
        </p:nvSpPr>
        <p:spPr>
          <a:xfrm>
            <a:off x="7761793" y="4143274"/>
            <a:ext cx="1639720" cy="528034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dirty="0" smtClean="0">
                <a:latin typeface="Comic Sans MS" panose="030F0702030302020204" pitchFamily="66" charset="0"/>
              </a:rPr>
              <a:t> </a:t>
            </a:r>
            <a:r>
              <a:rPr lang="fr-FR" sz="2500" b="1" dirty="0" smtClean="0">
                <a:latin typeface="Comic Sans MS" panose="030F0702030302020204" pitchFamily="66" charset="0"/>
              </a:rPr>
              <a:t>ri</a:t>
            </a:r>
            <a:r>
              <a:rPr lang="fr-FR" sz="2500" b="1" dirty="0" smtClean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z</a:t>
            </a:r>
            <a:r>
              <a:rPr lang="fr-FR" sz="2500" dirty="0" smtClean="0">
                <a:latin typeface="Comic Sans MS" panose="030F0702030302020204" pitchFamily="66" charset="0"/>
              </a:rPr>
              <a:t>.</a:t>
            </a:r>
            <a:endParaRPr lang="fr-FR" sz="2500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8" name="Image 47" descr="éducadho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79624" r="24467" b="9296"/>
          <a:stretch/>
        </p:blipFill>
        <p:spPr>
          <a:xfrm>
            <a:off x="2490740" y="4144562"/>
            <a:ext cx="374858" cy="374858"/>
          </a:xfrm>
          <a:prstGeom prst="rect">
            <a:avLst/>
          </a:prstGeom>
        </p:spPr>
      </p:pic>
      <p:pic>
        <p:nvPicPr>
          <p:cNvPr id="49" name="Image 48" descr="éducadho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79624" r="24467" b="9296"/>
          <a:stretch/>
        </p:blipFill>
        <p:spPr>
          <a:xfrm>
            <a:off x="4215874" y="4133981"/>
            <a:ext cx="374858" cy="374858"/>
          </a:xfrm>
          <a:prstGeom prst="rect">
            <a:avLst/>
          </a:prstGeom>
        </p:spPr>
      </p:pic>
      <p:pic>
        <p:nvPicPr>
          <p:cNvPr id="50" name="Image 49" descr="éducadho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79624" r="24467" b="9296"/>
          <a:stretch/>
        </p:blipFill>
        <p:spPr>
          <a:xfrm>
            <a:off x="5978133" y="4144562"/>
            <a:ext cx="374858" cy="374858"/>
          </a:xfrm>
          <a:prstGeom prst="rect">
            <a:avLst/>
          </a:prstGeom>
        </p:spPr>
      </p:pic>
      <p:pic>
        <p:nvPicPr>
          <p:cNvPr id="51" name="Image 50" descr="éducadho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79624" r="24467" b="9296"/>
          <a:stretch/>
        </p:blipFill>
        <p:spPr>
          <a:xfrm>
            <a:off x="7740392" y="4147278"/>
            <a:ext cx="374858" cy="374858"/>
          </a:xfrm>
          <a:prstGeom prst="rect">
            <a:avLst/>
          </a:prstGeom>
        </p:spPr>
      </p:pic>
      <p:sp>
        <p:nvSpPr>
          <p:cNvPr id="53" name="Rectangle à coins arrondis 52"/>
          <p:cNvSpPr/>
          <p:nvPr/>
        </p:nvSpPr>
        <p:spPr>
          <a:xfrm>
            <a:off x="2453615" y="4887419"/>
            <a:ext cx="1639720" cy="528034"/>
          </a:xfrm>
          <a:prstGeom prst="roundRect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zèbre</a:t>
            </a:r>
            <a:endParaRPr lang="fr-FR" sz="25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4" name="Rectangle à coins arrondis 53"/>
          <p:cNvSpPr/>
          <p:nvPr/>
        </p:nvSpPr>
        <p:spPr>
          <a:xfrm>
            <a:off x="4215874" y="4887419"/>
            <a:ext cx="1639720" cy="528034"/>
          </a:xfrm>
          <a:prstGeom prst="roundRect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sor</a:t>
            </a:r>
            <a:r>
              <a:rPr lang="fr-FR" sz="2500" b="1" dirty="0" smtClean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t</a:t>
            </a:r>
            <a:endParaRPr lang="fr-FR" sz="2500" b="1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Rectangle à coins arrondis 54"/>
          <p:cNvSpPr/>
          <p:nvPr/>
        </p:nvSpPr>
        <p:spPr>
          <a:xfrm>
            <a:off x="5978133" y="4887419"/>
            <a:ext cx="1639720" cy="528034"/>
          </a:xfrm>
          <a:prstGeom prst="roundRect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latin typeface="Comic Sans MS" panose="030F0702030302020204" pitchFamily="66" charset="0"/>
              </a:rPr>
              <a:t>du</a:t>
            </a:r>
            <a:endParaRPr lang="fr-FR" sz="2500" b="1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6" name="Rectangle à coins arrondis 55"/>
          <p:cNvSpPr/>
          <p:nvPr/>
        </p:nvSpPr>
        <p:spPr>
          <a:xfrm>
            <a:off x="7740392" y="4887419"/>
            <a:ext cx="1639720" cy="528034"/>
          </a:xfrm>
          <a:prstGeom prst="roundRect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dirty="0" smtClean="0">
                <a:latin typeface="Comic Sans MS" panose="030F0702030302020204" pitchFamily="66" charset="0"/>
              </a:rPr>
              <a:t> </a:t>
            </a:r>
            <a:r>
              <a:rPr lang="fr-FR" sz="2500" b="1" dirty="0" smtClean="0">
                <a:latin typeface="Comic Sans MS" panose="030F0702030302020204" pitchFamily="66" charset="0"/>
              </a:rPr>
              <a:t>zoo</a:t>
            </a:r>
            <a:r>
              <a:rPr lang="fr-FR" sz="2500" dirty="0" smtClean="0">
                <a:latin typeface="Comic Sans MS" panose="030F0702030302020204" pitchFamily="66" charset="0"/>
              </a:rPr>
              <a:t>.</a:t>
            </a:r>
            <a:endParaRPr lang="fr-FR" sz="2500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57" name="Image 56" descr="éducadhoc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6" t="40751" r="35653" b="13052"/>
          <a:stretch/>
        </p:blipFill>
        <p:spPr>
          <a:xfrm>
            <a:off x="2472165" y="4915299"/>
            <a:ext cx="339625" cy="308294"/>
          </a:xfrm>
          <a:prstGeom prst="rect">
            <a:avLst/>
          </a:prstGeom>
        </p:spPr>
      </p:pic>
      <p:pic>
        <p:nvPicPr>
          <p:cNvPr id="58" name="Image 57" descr="éducadhoc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6" t="40751" r="35653" b="13052"/>
          <a:stretch/>
        </p:blipFill>
        <p:spPr>
          <a:xfrm>
            <a:off x="4224670" y="4915299"/>
            <a:ext cx="339625" cy="308294"/>
          </a:xfrm>
          <a:prstGeom prst="rect">
            <a:avLst/>
          </a:prstGeom>
        </p:spPr>
      </p:pic>
      <p:pic>
        <p:nvPicPr>
          <p:cNvPr id="59" name="Image 58" descr="éducadhoc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6" t="40751" r="35653" b="13052"/>
          <a:stretch/>
        </p:blipFill>
        <p:spPr>
          <a:xfrm>
            <a:off x="5991806" y="4925618"/>
            <a:ext cx="339625" cy="308294"/>
          </a:xfrm>
          <a:prstGeom prst="rect">
            <a:avLst/>
          </a:prstGeom>
        </p:spPr>
      </p:pic>
      <p:pic>
        <p:nvPicPr>
          <p:cNvPr id="60" name="Image 59" descr="éducadhoc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6" t="40751" r="35653" b="13052"/>
          <a:stretch/>
        </p:blipFill>
        <p:spPr>
          <a:xfrm>
            <a:off x="7777418" y="4915186"/>
            <a:ext cx="339625" cy="308294"/>
          </a:xfrm>
          <a:prstGeom prst="rect">
            <a:avLst/>
          </a:prstGeom>
        </p:spPr>
      </p:pic>
      <p:sp>
        <p:nvSpPr>
          <p:cNvPr id="61" name="Ellipse 60"/>
          <p:cNvSpPr/>
          <p:nvPr/>
        </p:nvSpPr>
        <p:spPr>
          <a:xfrm>
            <a:off x="3831604" y="375014"/>
            <a:ext cx="523462" cy="51703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/>
              <a:t>1</a:t>
            </a:r>
            <a:endParaRPr lang="fr-FR" sz="2500" b="1" dirty="0"/>
          </a:p>
        </p:txBody>
      </p:sp>
      <p:sp>
        <p:nvSpPr>
          <p:cNvPr id="62" name="ZoneTexte 61"/>
          <p:cNvSpPr txBox="1"/>
          <p:nvPr/>
        </p:nvSpPr>
        <p:spPr>
          <a:xfrm>
            <a:off x="2691789" y="414996"/>
            <a:ext cx="43745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dirty="0" smtClean="0">
                <a:latin typeface="Comic Sans MS" panose="030F0702030302020204" pitchFamily="66" charset="0"/>
              </a:rPr>
              <a:t>Série:        animaux (5 mots)</a:t>
            </a:r>
            <a:endParaRPr lang="fr-FR" sz="2500" dirty="0">
              <a:latin typeface="Comic Sans MS" panose="030F0702030302020204" pitchFamily="66" charset="0"/>
            </a:endParaRPr>
          </a:p>
        </p:txBody>
      </p:sp>
      <p:pic>
        <p:nvPicPr>
          <p:cNvPr id="63" name="Image 62">
            <a:hlinkClick r:id="rId9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197" y="908548"/>
            <a:ext cx="552276" cy="55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279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72</Words>
  <Application>Microsoft Office PowerPoint</Application>
  <PresentationFormat>Format A4 (210 x 297 mm)</PresentationFormat>
  <Paragraphs>37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Ravie</vt:lpstr>
      <vt:lpstr>Thème Office</vt:lpstr>
      <vt:lpstr>Présentation PowerPoint</vt:lpstr>
      <vt:lpstr>Présentation PowerPoint</vt:lpstr>
      <vt:lpstr>Présentation PowerPoint</vt:lpstr>
    </vt:vector>
  </TitlesOfParts>
  <Company>Mairie de Massy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RIMBAUD Delphine</dc:creator>
  <cp:lastModifiedBy>RIMBAUD Delphine</cp:lastModifiedBy>
  <cp:revision>9</cp:revision>
  <dcterms:created xsi:type="dcterms:W3CDTF">2020-01-11T11:09:28Z</dcterms:created>
  <dcterms:modified xsi:type="dcterms:W3CDTF">2020-01-12T15:25:15Z</dcterms:modified>
</cp:coreProperties>
</file>